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91" r:id="rId13"/>
    <p:sldId id="292" r:id="rId14"/>
    <p:sldId id="279" r:id="rId15"/>
    <p:sldId id="271" r:id="rId16"/>
    <p:sldId id="277" r:id="rId17"/>
    <p:sldId id="280" r:id="rId18"/>
    <p:sldId id="293" r:id="rId19"/>
    <p:sldId id="275" r:id="rId20"/>
    <p:sldId id="276" r:id="rId21"/>
    <p:sldId id="282" r:id="rId22"/>
    <p:sldId id="287" r:id="rId23"/>
    <p:sldId id="285" r:id="rId24"/>
    <p:sldId id="286" r:id="rId25"/>
    <p:sldId id="288" r:id="rId26"/>
    <p:sldId id="284" r:id="rId27"/>
    <p:sldId id="294" r:id="rId28"/>
    <p:sldId id="283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5"/>
    <p:restoredTop sz="94340"/>
  </p:normalViewPr>
  <p:slideViewPr>
    <p:cSldViewPr>
      <p:cViewPr varScale="1">
        <p:scale>
          <a:sx n="69" d="100"/>
          <a:sy n="69" d="100"/>
        </p:scale>
        <p:origin x="10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5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4B14B-E7F6-3344-80FB-8F85F3CC029B}" type="datetimeFigureOut">
              <a:rPr lang="en-US" smtClean="0"/>
              <a:t>10/4/20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39DF8-9252-9A4F-B06B-C059AF38AB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6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5938F-5697-734C-9A86-CE086FD4245A}" type="datetimeFigureOut">
              <a:rPr lang="en-US" smtClean="0"/>
              <a:t>10/4/20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17759-B4F5-9840-915D-7595021472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27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17759-B4F5-9840-915D-7595021472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4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9AF7-2B5C-E34C-9D8F-84A5EBE1518D}" type="datetime1">
              <a:rPr lang="en-CA" smtClean="0"/>
              <a:t>2020-10-04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D6D-3A38-4824-B943-F38E95F1B5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3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AE8E-D781-8C44-805E-CF8C1CF2AE04}" type="datetime1">
              <a:rPr lang="en-CA" smtClean="0"/>
              <a:t>2020-10-04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D6D-3A38-4824-B943-F38E95F1B5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1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7C63-2193-E546-84E1-58E5890E9AD8}" type="datetime1">
              <a:rPr lang="en-CA" smtClean="0"/>
              <a:t>2020-10-04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D6D-3A38-4824-B943-F38E95F1B5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9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BFA5-BB70-7941-AE0A-091570D6E99D}" type="datetime1">
              <a:rPr lang="en-CA" smtClean="0"/>
              <a:t>2020-10-04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D6D-3A38-4824-B943-F38E95F1B5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9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F905-8E0D-3446-BF10-FC757F9C8F83}" type="datetime1">
              <a:rPr lang="en-CA" smtClean="0"/>
              <a:t>2020-10-04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D6D-3A38-4824-B943-F38E95F1B5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8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36D0-C0D8-CE43-8F8A-E60D202AE8BD}" type="datetime1">
              <a:rPr lang="en-CA" smtClean="0"/>
              <a:t>2020-10-04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D6D-3A38-4824-B943-F38E95F1B5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0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CC17-ABC8-0D4F-8D89-527828CFC61E}" type="datetime1">
              <a:rPr lang="en-CA" smtClean="0"/>
              <a:t>2020-10-04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D6D-3A38-4824-B943-F38E95F1B5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6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3CE4-0604-D14B-92AC-B4CB51798644}" type="datetime1">
              <a:rPr lang="en-CA" smtClean="0"/>
              <a:t>2020-10-04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D6D-3A38-4824-B943-F38E95F1B5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6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E9E3-EA8E-AB48-B96A-0F2761C6F916}" type="datetime1">
              <a:rPr lang="en-CA" smtClean="0"/>
              <a:t>2020-10-04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D6D-3A38-4824-B943-F38E95F1B5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5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8173-23E6-A543-BA37-5B33EEC03E8C}" type="datetime1">
              <a:rPr lang="en-CA" smtClean="0"/>
              <a:t>2020-10-04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D6D-3A38-4824-B943-F38E95F1B5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11D5-75F7-0B49-BE49-A08FDF290B1E}" type="datetime1">
              <a:rPr lang="en-CA" smtClean="0"/>
              <a:t>2020-10-04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D6D-3A38-4824-B943-F38E95F1B5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3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7649B-6081-0449-974E-26381FD2803F}" type="datetime1">
              <a:rPr lang="en-CA" smtClean="0"/>
              <a:t>2020-10-04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Disaster Medicine and Crisis Response       Dr Trevor Jain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3D6D-3A38-4824-B943-F38E95F1B58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524000"/>
            <a:ext cx="937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315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Planning Process and Hazard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14800"/>
            <a:ext cx="6019800" cy="457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TNM Jain </a:t>
            </a:r>
            <a:r>
              <a:rPr lang="en-US" sz="1400" dirty="0">
                <a:solidFill>
                  <a:schemeClr val="tx1"/>
                </a:solidFill>
              </a:rPr>
              <a:t>MSM OMM CD MD MSc</a:t>
            </a:r>
          </a:p>
          <a:p>
            <a:pPr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3" descr="C:\Users\default.SIDxxxxx\Desktop\img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69875"/>
            <a:ext cx="24765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default.SIDxxxxx\Desktop\imgr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4525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267963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6) Outline Plan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tjain\Desktop\Documents\Capture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7" y="996730"/>
            <a:ext cx="5965825" cy="2397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jain\Desktop\Documents\Cap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5826125" cy="2093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jain\Desktop\Documents\Capture 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66101"/>
            <a:ext cx="2971800" cy="2582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103838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7) Medical Recce Plan/site visit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do you want to see.</a:t>
            </a:r>
          </a:p>
          <a:p>
            <a:r>
              <a:rPr lang="en-US" dirty="0"/>
              <a:t>How long for the total recce.</a:t>
            </a:r>
          </a:p>
          <a:p>
            <a:r>
              <a:rPr lang="en-US" dirty="0"/>
              <a:t>How long are you going to spend on each item.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Total time 1 hour</a:t>
            </a:r>
          </a:p>
          <a:p>
            <a:r>
              <a:rPr lang="en-US" dirty="0"/>
              <a:t>AMP: 10 min</a:t>
            </a:r>
          </a:p>
          <a:p>
            <a:r>
              <a:rPr lang="en-US" dirty="0"/>
              <a:t>Triage area: 10 min</a:t>
            </a:r>
          </a:p>
          <a:p>
            <a:r>
              <a:rPr lang="en-US" dirty="0"/>
              <a:t>Treatment area: 10 min</a:t>
            </a:r>
          </a:p>
          <a:p>
            <a:r>
              <a:rPr lang="en-US" dirty="0"/>
              <a:t>Transport area:  10 min</a:t>
            </a:r>
          </a:p>
          <a:p>
            <a:r>
              <a:rPr lang="en-US" dirty="0"/>
              <a:t>Grandstand: 10 min</a:t>
            </a:r>
          </a:p>
          <a:p>
            <a:r>
              <a:rPr lang="en-US" dirty="0"/>
              <a:t>Vendor area: 5 min</a:t>
            </a:r>
          </a:p>
          <a:p>
            <a:r>
              <a:rPr lang="en-US" dirty="0"/>
              <a:t>Ablutions: 5 min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126998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7) Medical Recce Plan/site visit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topography</a:t>
            </a:r>
          </a:p>
          <a:p>
            <a:r>
              <a:rPr lang="en-US" dirty="0"/>
              <a:t>Site diameter</a:t>
            </a:r>
          </a:p>
          <a:p>
            <a:r>
              <a:rPr lang="en-US" dirty="0"/>
              <a:t>Access/egress routes</a:t>
            </a:r>
          </a:p>
          <a:p>
            <a:r>
              <a:rPr lang="en-US" dirty="0"/>
              <a:t>Aid posts, roaming medical teams and on site hospitals</a:t>
            </a:r>
          </a:p>
          <a:p>
            <a:r>
              <a:rPr lang="en-US" dirty="0"/>
              <a:t>Plan location of access/egress routes for ambulances</a:t>
            </a:r>
          </a:p>
          <a:p>
            <a:r>
              <a:rPr lang="en-US" dirty="0"/>
              <a:t>Campsite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465205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in it?</a:t>
            </a:r>
          </a:p>
          <a:p>
            <a:r>
              <a:rPr lang="en-US" dirty="0"/>
              <a:t>How to brief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8) Prepare and issue Med Document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5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8) Medial document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Situation</a:t>
            </a:r>
          </a:p>
          <a:p>
            <a:r>
              <a:rPr lang="en-US" dirty="0"/>
              <a:t>Aim</a:t>
            </a:r>
          </a:p>
          <a:p>
            <a:r>
              <a:rPr lang="en-US" dirty="0"/>
              <a:t>Concept of Operations</a:t>
            </a:r>
          </a:p>
          <a:p>
            <a:r>
              <a:rPr lang="en-US" dirty="0"/>
              <a:t>Groupings and taskings</a:t>
            </a:r>
          </a:p>
          <a:p>
            <a:r>
              <a:rPr lang="en-US" dirty="0"/>
              <a:t>Coordinating instructions</a:t>
            </a:r>
          </a:p>
          <a:p>
            <a:r>
              <a:rPr lang="en-US" dirty="0"/>
              <a:t>Feeding</a:t>
            </a:r>
          </a:p>
          <a:p>
            <a:r>
              <a:rPr lang="en-US" dirty="0"/>
              <a:t>Dress</a:t>
            </a:r>
          </a:p>
          <a:p>
            <a:r>
              <a:rPr lang="en-US" dirty="0"/>
              <a:t>Equipment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Internal medical</a:t>
            </a:r>
          </a:p>
          <a:p>
            <a:r>
              <a:rPr lang="en-US" dirty="0"/>
              <a:t>Attachments</a:t>
            </a:r>
          </a:p>
          <a:p>
            <a:r>
              <a:rPr lang="en-US" dirty="0"/>
              <a:t>IC location</a:t>
            </a:r>
          </a:p>
          <a:p>
            <a:r>
              <a:rPr lang="en-US" dirty="0"/>
              <a:t>Who is triage</a:t>
            </a:r>
          </a:p>
          <a:p>
            <a:r>
              <a:rPr lang="en-US" dirty="0"/>
              <a:t>Who is treatment</a:t>
            </a:r>
          </a:p>
          <a:p>
            <a:r>
              <a:rPr lang="en-US" dirty="0"/>
              <a:t>Who is transport</a:t>
            </a:r>
          </a:p>
          <a:p>
            <a:r>
              <a:rPr lang="en-US" dirty="0"/>
              <a:t>Comms:</a:t>
            </a:r>
          </a:p>
          <a:p>
            <a:pPr lvl="1"/>
            <a:r>
              <a:rPr lang="en-US" dirty="0"/>
              <a:t>PACE</a:t>
            </a:r>
          </a:p>
          <a:p>
            <a:r>
              <a:rPr lang="en-US" dirty="0"/>
              <a:t>Time check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4056086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8) Prepare and issue medical document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Everyone there</a:t>
            </a:r>
          </a:p>
          <a:p>
            <a:r>
              <a:rPr lang="en-US" dirty="0"/>
              <a:t>Brief</a:t>
            </a:r>
          </a:p>
          <a:p>
            <a:r>
              <a:rPr lang="en-US" dirty="0"/>
              <a:t>Map model</a:t>
            </a:r>
          </a:p>
          <a:p>
            <a:r>
              <a:rPr lang="en-US" dirty="0"/>
              <a:t>Limit questions to after presentation</a:t>
            </a:r>
          </a:p>
          <a:p>
            <a:r>
              <a:rPr lang="en-US" dirty="0"/>
              <a:t>Met briefing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269780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8) Prepare and issue Med Document</a:t>
            </a:r>
            <a:br>
              <a:rPr lang="en-US" dirty="0"/>
            </a:br>
            <a:r>
              <a:rPr lang="en-US" dirty="0"/>
              <a:t>Map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Orientation north</a:t>
            </a:r>
          </a:p>
          <a:p>
            <a:r>
              <a:rPr lang="en-US" dirty="0"/>
              <a:t>Give direction and distances as you point them out</a:t>
            </a:r>
          </a:p>
          <a:p>
            <a:r>
              <a:rPr lang="en-US" dirty="0"/>
              <a:t>Terrain features</a:t>
            </a:r>
          </a:p>
          <a:p>
            <a:r>
              <a:rPr lang="en-US" dirty="0"/>
              <a:t>Hospitals</a:t>
            </a:r>
          </a:p>
          <a:p>
            <a:r>
              <a:rPr lang="en-US" dirty="0"/>
              <a:t>Police stations</a:t>
            </a:r>
          </a:p>
          <a:p>
            <a:r>
              <a:rPr lang="en-US" dirty="0"/>
              <a:t>Fire stations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Communication hubs</a:t>
            </a:r>
          </a:p>
          <a:p>
            <a:r>
              <a:rPr lang="en-US" dirty="0"/>
              <a:t>Cell phone coverage</a:t>
            </a:r>
          </a:p>
          <a:p>
            <a:r>
              <a:rPr lang="en-US" dirty="0"/>
              <a:t>Lakes, rivers, swamps</a:t>
            </a:r>
          </a:p>
          <a:p>
            <a:r>
              <a:rPr lang="en-US" dirty="0"/>
              <a:t>Towns, cities</a:t>
            </a:r>
          </a:p>
          <a:p>
            <a:r>
              <a:rPr lang="en-US" dirty="0"/>
              <a:t>Factories</a:t>
            </a:r>
          </a:p>
          <a:p>
            <a:r>
              <a:rPr lang="en-US" dirty="0"/>
              <a:t>Location of ICP, other agencies etc.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301702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of med 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708780"/>
              </p:ext>
            </p:extLst>
          </p:nvPr>
        </p:nvGraphicFramePr>
        <p:xfrm>
          <a:off x="2819400" y="1524000"/>
          <a:ext cx="29321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" r:id="rId3" imgW="5956042" imgH="8255519" progId="Word.Document.12">
                  <p:embed/>
                </p:oleObj>
              </mc:Choice>
              <mc:Fallback>
                <p:oleObj name="Document" r:id="rId3" imgW="5956042" imgH="82555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524000"/>
                        <a:ext cx="293211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C:\Users\tjain\Desktop\Documents\Image of Mod 3 MAP do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5306"/>
            <a:ext cx="7391400" cy="449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2356630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Then med briefing is a need to know summary to your personnel of your medical action plan document that you prepared</a:t>
            </a:r>
          </a:p>
          <a:p>
            <a:r>
              <a:rPr lang="en-US" dirty="0"/>
              <a:t>Contains both routine care and disaster care</a:t>
            </a:r>
          </a:p>
          <a:p>
            <a:r>
              <a:rPr lang="en-US" dirty="0"/>
              <a:t>Contains SMUG/FEMA</a:t>
            </a:r>
          </a:p>
          <a:p>
            <a:r>
              <a:rPr lang="en-US" dirty="0"/>
              <a:t>Casualty Flow Routine, emergency, disaster</a:t>
            </a:r>
          </a:p>
          <a:p>
            <a:r>
              <a:rPr lang="en-US" dirty="0"/>
              <a:t>ICS Structure</a:t>
            </a:r>
          </a:p>
          <a:p>
            <a:r>
              <a:rPr lang="en-US" dirty="0"/>
              <a:t>Comms diagram</a:t>
            </a:r>
          </a:p>
          <a:p>
            <a:r>
              <a:rPr lang="en-US" dirty="0"/>
              <a:t>Budget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2433095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9) Execute plan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/>
              <a:t>Stay on time</a:t>
            </a:r>
          </a:p>
          <a:p>
            <a:r>
              <a:rPr lang="en-US" sz="3600" dirty="0"/>
              <a:t>Stay on target</a:t>
            </a:r>
          </a:p>
          <a:p>
            <a:r>
              <a:rPr lang="en-US" sz="3600" dirty="0"/>
              <a:t>Well rested</a:t>
            </a:r>
          </a:p>
          <a:p>
            <a:r>
              <a:rPr lang="en-US" sz="3600" dirty="0"/>
              <a:t>Well fed</a:t>
            </a:r>
          </a:p>
          <a:p>
            <a:r>
              <a:rPr lang="en-US" sz="3600" dirty="0"/>
              <a:t>Well hydrated</a:t>
            </a:r>
          </a:p>
          <a:p>
            <a:r>
              <a:rPr lang="en-US" sz="3600" dirty="0"/>
              <a:t>Take notes as the plan unfolds</a:t>
            </a:r>
          </a:p>
          <a:p>
            <a:r>
              <a:rPr lang="en-US" sz="3600" dirty="0"/>
              <a:t>Note constraints</a:t>
            </a:r>
          </a:p>
          <a:p>
            <a:r>
              <a:rPr lang="en-US" sz="3600" dirty="0"/>
              <a:t>Note limitations</a:t>
            </a:r>
          </a:p>
          <a:p>
            <a:r>
              <a:rPr lang="en-US" sz="3600" dirty="0"/>
              <a:t>If something good happens document</a:t>
            </a:r>
          </a:p>
          <a:p>
            <a:r>
              <a:rPr lang="en-US" sz="3600" dirty="0"/>
              <a:t>Nomination for Bravo Zulu’s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3074" name="Picture 2" descr="C:\Users\tjain\Desktop\Documents\Execute 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97" y="1676400"/>
            <a:ext cx="4728279" cy="3870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411537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Steps to Medical Action Plan Procedure using mass gathering as an example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 hazard analysis using SMUG and             FEMA models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Site visit/Medical recce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3782066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10) AAR: after action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went right?</a:t>
            </a:r>
          </a:p>
          <a:p>
            <a:r>
              <a:rPr lang="en-US" dirty="0"/>
              <a:t>What went wrong?</a:t>
            </a:r>
          </a:p>
          <a:p>
            <a:r>
              <a:rPr lang="en-US" dirty="0"/>
              <a:t>What would I change?</a:t>
            </a:r>
          </a:p>
          <a:p>
            <a:r>
              <a:rPr lang="en-US" dirty="0"/>
              <a:t>Do 180</a:t>
            </a:r>
          </a:p>
          <a:p>
            <a:r>
              <a:rPr lang="en-US" dirty="0"/>
              <a:t>Do 360</a:t>
            </a:r>
          </a:p>
          <a:p>
            <a:r>
              <a:rPr lang="en-US" dirty="0"/>
              <a:t>Recommendations</a:t>
            </a:r>
          </a:p>
          <a:p>
            <a:r>
              <a:rPr lang="en-US" dirty="0"/>
              <a:t>Keep it in your tool box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tjain\Desktop\Documents\A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2057400"/>
            <a:ext cx="2779712" cy="3615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4205536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2371369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prioritize?</a:t>
            </a:r>
          </a:p>
          <a:p>
            <a:pPr marL="0" indent="0">
              <a:buNone/>
            </a:pPr>
            <a:r>
              <a:rPr lang="en-US" dirty="0"/>
              <a:t>	limited community resources</a:t>
            </a:r>
          </a:p>
          <a:p>
            <a:pPr marL="0" indent="0">
              <a:buNone/>
            </a:pPr>
            <a:r>
              <a:rPr lang="en-US" dirty="0"/>
              <a:t>	crucial to decide which ones to deal with 	urgently and which can be dealt with later</a:t>
            </a:r>
          </a:p>
          <a:p>
            <a:r>
              <a:rPr lang="en-US" dirty="0"/>
              <a:t>Community involvement</a:t>
            </a:r>
          </a:p>
          <a:p>
            <a:pPr marL="457200" lvl="1" indent="0">
              <a:buNone/>
            </a:pPr>
            <a:r>
              <a:rPr lang="en-US" dirty="0"/>
              <a:t>	those which will be affected and those required to 	take action</a:t>
            </a:r>
          </a:p>
          <a:p>
            <a:r>
              <a:rPr lang="en-US" dirty="0"/>
              <a:t>Different tools one can 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165859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SMUG Hazard Priority System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SMUG:	seriousness</a:t>
            </a:r>
          </a:p>
          <a:p>
            <a:pPr marL="0" indent="0">
              <a:buNone/>
            </a:pPr>
            <a:r>
              <a:rPr lang="en-US" dirty="0"/>
              <a:t>		manageability</a:t>
            </a:r>
          </a:p>
          <a:p>
            <a:pPr marL="0" indent="0">
              <a:buNone/>
            </a:pPr>
            <a:r>
              <a:rPr lang="en-US" dirty="0"/>
              <a:t>		urgency</a:t>
            </a:r>
          </a:p>
          <a:p>
            <a:pPr marL="0" indent="0">
              <a:buNone/>
            </a:pPr>
            <a:r>
              <a:rPr lang="en-US" dirty="0"/>
              <a:t>		growth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2310185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Direct comparison of a number of possible hazards through ratings of high, medium or low against four separate factors which are common to all hazards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SMUG Hazard Priority System</a:t>
            </a:r>
          </a:p>
        </p:txBody>
      </p:sp>
    </p:spTree>
    <p:extLst>
      <p:ext uri="{BB962C8B-B14F-4D97-AF65-F5344CB8AC3E}">
        <p14:creationId xmlns:p14="http://schemas.microsoft.com/office/powerpoint/2010/main" val="3424466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Uses four criteria in an evaluation and scoring system, history, vulnerability, maximum threat and probability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3285133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Red bull Air Race</a:t>
            </a:r>
          </a:p>
          <a:p>
            <a:r>
              <a:rPr lang="en-US" dirty="0"/>
              <a:t>May long weekend</a:t>
            </a:r>
          </a:p>
          <a:p>
            <a:r>
              <a:rPr lang="en-US" dirty="0"/>
              <a:t>60,000 persons over 3 days</a:t>
            </a:r>
          </a:p>
          <a:p>
            <a:r>
              <a:rPr lang="en-US" dirty="0"/>
              <a:t>Med Recce Plan</a:t>
            </a:r>
          </a:p>
          <a:p>
            <a:r>
              <a:rPr lang="en-US" dirty="0"/>
              <a:t>Then Med Recce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9" descr="Pete-McLeod-Red-Bull-Air-Rac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r="20232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2464688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tjain\Desktop\Documents\Capture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7" y="996730"/>
            <a:ext cx="5965825" cy="2397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jain\Desktop\Documents\Cap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5826125" cy="2093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jain\Desktop\Documents\Capture 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66101"/>
            <a:ext cx="2971800" cy="2582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66496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Med Recce</a:t>
            </a:r>
          </a:p>
          <a:p>
            <a:pPr lvl="1"/>
            <a:r>
              <a:rPr lang="en-US" dirty="0"/>
              <a:t>AMP</a:t>
            </a:r>
          </a:p>
          <a:p>
            <a:pPr lvl="1"/>
            <a:r>
              <a:rPr lang="en-US" dirty="0"/>
              <a:t>Triage</a:t>
            </a:r>
          </a:p>
          <a:p>
            <a:pPr lvl="1"/>
            <a:r>
              <a:rPr lang="en-US" dirty="0"/>
              <a:t>Treatment</a:t>
            </a:r>
          </a:p>
          <a:p>
            <a:pPr lvl="1"/>
            <a:r>
              <a:rPr lang="en-US" dirty="0"/>
              <a:t>Transport</a:t>
            </a:r>
          </a:p>
          <a:p>
            <a:pPr lvl="1"/>
            <a:r>
              <a:rPr lang="en-US" dirty="0"/>
              <a:t>IC Post</a:t>
            </a:r>
          </a:p>
          <a:p>
            <a:pPr lvl="1"/>
            <a:r>
              <a:rPr lang="en-US" dirty="0"/>
              <a:t>Comms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3228635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Using SMUG make a hazard analysis of your own living environment and be prepared to discuss next class</a:t>
            </a:r>
          </a:p>
          <a:p>
            <a:pPr marL="514350" indent="-514350">
              <a:buAutoNum type="arabicParenR"/>
            </a:pPr>
            <a:r>
              <a:rPr lang="en-US" dirty="0"/>
              <a:t>Present you basic home/apartment disaster kit ( what is the source of recommendation 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364207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to the M.A.P. </a:t>
            </a:r>
            <a:br>
              <a:rPr lang="en-US" dirty="0"/>
            </a:br>
            <a:r>
              <a:rPr lang="en-US" dirty="0"/>
              <a:t>(medical action plan)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1) Define the Event</a:t>
            </a:r>
          </a:p>
          <a:p>
            <a:pPr marL="0" indent="0">
              <a:buNone/>
            </a:pPr>
            <a:r>
              <a:rPr lang="en-US" sz="2000" dirty="0"/>
              <a:t>2) Aerial/Map Recce</a:t>
            </a:r>
          </a:p>
          <a:p>
            <a:pPr marL="0" indent="0">
              <a:buNone/>
            </a:pPr>
            <a:r>
              <a:rPr lang="en-US" sz="2000" dirty="0"/>
              <a:t>3) Conduct hazard and risk analysis</a:t>
            </a:r>
          </a:p>
          <a:p>
            <a:pPr marL="0" indent="0">
              <a:buNone/>
            </a:pPr>
            <a:r>
              <a:rPr lang="en-US" sz="2000" dirty="0"/>
              <a:t>4) Issue initial direction to  organization</a:t>
            </a:r>
          </a:p>
          <a:p>
            <a:pPr marL="0" indent="0">
              <a:buNone/>
            </a:pPr>
            <a:r>
              <a:rPr lang="en-US" sz="2000" dirty="0"/>
              <a:t>5) Time estimate</a:t>
            </a:r>
          </a:p>
          <a:p>
            <a:pPr marL="0" indent="0">
              <a:buNone/>
            </a:pPr>
            <a:r>
              <a:rPr lang="en-US" sz="2000" dirty="0"/>
              <a:t>6) Outline plan</a:t>
            </a:r>
          </a:p>
          <a:p>
            <a:pPr marL="0" indent="0">
              <a:buNone/>
            </a:pPr>
            <a:r>
              <a:rPr lang="en-US" sz="2000" dirty="0"/>
              <a:t>7) Medical Recce Plan and site visit</a:t>
            </a:r>
          </a:p>
          <a:p>
            <a:pPr marL="0" indent="0">
              <a:buNone/>
            </a:pPr>
            <a:r>
              <a:rPr lang="en-US" sz="2000" dirty="0"/>
              <a:t>8) Prepare Medical Action plan document</a:t>
            </a:r>
          </a:p>
          <a:p>
            <a:pPr marL="0" indent="0">
              <a:buNone/>
            </a:pPr>
            <a:r>
              <a:rPr lang="en-US" sz="2000" dirty="0"/>
              <a:t>9) Execute Plan</a:t>
            </a:r>
          </a:p>
          <a:p>
            <a:pPr marL="0" indent="0">
              <a:buNone/>
            </a:pPr>
            <a:r>
              <a:rPr lang="en-US" sz="2000" dirty="0"/>
              <a:t>10)AAR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Points:</a:t>
            </a:r>
          </a:p>
          <a:p>
            <a:pPr>
              <a:buFontTx/>
              <a:buChar char="-"/>
            </a:pPr>
            <a:r>
              <a:rPr lang="en-US" sz="2000" dirty="0"/>
              <a:t>Coordinate Preparation</a:t>
            </a:r>
          </a:p>
          <a:p>
            <a:pPr>
              <a:buFontTx/>
              <a:buChar char="-"/>
            </a:pPr>
            <a:r>
              <a:rPr lang="en-US" sz="2000" dirty="0"/>
              <a:t>Supervise deployment of team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244564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1) Define the event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Agencies involved</a:t>
            </a:r>
          </a:p>
          <a:p>
            <a:r>
              <a:rPr lang="en-US" dirty="0"/>
              <a:t>Type of event</a:t>
            </a:r>
          </a:p>
          <a:p>
            <a:r>
              <a:rPr lang="en-US" dirty="0"/>
              <a:t>Duration</a:t>
            </a:r>
          </a:p>
          <a:p>
            <a:r>
              <a:rPr lang="en-US" dirty="0"/>
              <a:t>Alcoholic beverages</a:t>
            </a:r>
          </a:p>
          <a:p>
            <a:r>
              <a:rPr lang="en-US" dirty="0"/>
              <a:t>Screening for drugs</a:t>
            </a:r>
          </a:p>
          <a:p>
            <a:r>
              <a:rPr lang="en-US" dirty="0"/>
              <a:t>Attendance levels</a:t>
            </a:r>
          </a:p>
          <a:p>
            <a:r>
              <a:rPr lang="en-US" dirty="0"/>
              <a:t>Demographics of attendees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Transportation methods</a:t>
            </a:r>
          </a:p>
          <a:p>
            <a:r>
              <a:rPr lang="en-US" dirty="0"/>
              <a:t>EVENT HISTORY</a:t>
            </a:r>
          </a:p>
          <a:p>
            <a:pPr lvl="1"/>
            <a:r>
              <a:rPr lang="en-US" dirty="0"/>
              <a:t>Medical usage rates</a:t>
            </a:r>
          </a:p>
          <a:p>
            <a:pPr lvl="1"/>
            <a:r>
              <a:rPr lang="en-US" dirty="0"/>
              <a:t>Transports</a:t>
            </a:r>
          </a:p>
          <a:p>
            <a:pPr lvl="1"/>
            <a:r>
              <a:rPr lang="en-US" dirty="0"/>
              <a:t>Hospital locations</a:t>
            </a:r>
          </a:p>
          <a:p>
            <a:pPr lvl="1"/>
            <a:r>
              <a:rPr lang="en-US" dirty="0"/>
              <a:t>After action reports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129768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2)Aerial Map/Map Recce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Topography</a:t>
            </a:r>
          </a:p>
          <a:p>
            <a:r>
              <a:rPr lang="en-US" dirty="0"/>
              <a:t>Site diameter/circumference</a:t>
            </a:r>
          </a:p>
          <a:p>
            <a:r>
              <a:rPr lang="en-US" dirty="0"/>
              <a:t>Access/egress routes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Comms challenges</a:t>
            </a:r>
          </a:p>
          <a:p>
            <a:r>
              <a:rPr lang="en-US" dirty="0"/>
              <a:t>Hazards and mitigation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C:\Users\tjain\Desktop\Documents\Red Bull Race Tr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7696200" cy="2765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231837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will be the medical incident commander to manage 60,000 people who will be watching the Red Bull Air Race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will draft a plan to manage medical expectations for the attendee and developed a MCI plan (MAP) complete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231837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3) Conduct hazard and risk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SMUG? FEMA? History</a:t>
            </a:r>
          </a:p>
          <a:p>
            <a:r>
              <a:rPr lang="en-US" dirty="0"/>
              <a:t>So what?</a:t>
            </a:r>
          </a:p>
          <a:p>
            <a:pPr lvl="1"/>
            <a:r>
              <a:rPr lang="en-US" dirty="0"/>
              <a:t>Fuel</a:t>
            </a:r>
          </a:p>
          <a:p>
            <a:pPr lvl="1"/>
            <a:r>
              <a:rPr lang="en-US" dirty="0"/>
              <a:t>Airplanes</a:t>
            </a:r>
          </a:p>
          <a:p>
            <a:pPr lvl="1"/>
            <a:r>
              <a:rPr lang="en-US" dirty="0"/>
              <a:t>Vehicles</a:t>
            </a:r>
          </a:p>
          <a:p>
            <a:pPr lvl="1"/>
            <a:r>
              <a:rPr lang="en-US" dirty="0"/>
              <a:t>Pyro</a:t>
            </a:r>
          </a:p>
          <a:p>
            <a:pPr lvl="1"/>
            <a:r>
              <a:rPr lang="en-US" dirty="0"/>
              <a:t>Density</a:t>
            </a:r>
          </a:p>
          <a:p>
            <a:pPr lvl="1"/>
            <a:r>
              <a:rPr lang="en-US" dirty="0"/>
              <a:t>Traffic</a:t>
            </a:r>
          </a:p>
          <a:p>
            <a:pPr lvl="1"/>
            <a:r>
              <a:rPr lang="en-US" dirty="0"/>
              <a:t>Weather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Has the situation changed</a:t>
            </a:r>
          </a:p>
          <a:p>
            <a:r>
              <a:rPr lang="en-US" dirty="0"/>
              <a:t>Assigned tasks</a:t>
            </a:r>
          </a:p>
          <a:p>
            <a:r>
              <a:rPr lang="en-US" dirty="0"/>
              <a:t>Constraints</a:t>
            </a:r>
          </a:p>
          <a:p>
            <a:r>
              <a:rPr lang="en-US" dirty="0"/>
              <a:t>Clarification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231837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4) Issue initial direction to organization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the situation</a:t>
            </a:r>
          </a:p>
          <a:p>
            <a:r>
              <a:rPr lang="en-US" dirty="0"/>
              <a:t>Probable tasks</a:t>
            </a:r>
          </a:p>
          <a:p>
            <a:r>
              <a:rPr lang="en-US" dirty="0"/>
              <a:t>Time and location of formal direction</a:t>
            </a:r>
          </a:p>
          <a:p>
            <a:r>
              <a:rPr lang="en-US" dirty="0"/>
              <a:t>Special instructions</a:t>
            </a:r>
          </a:p>
          <a:p>
            <a:r>
              <a:rPr lang="en-US" dirty="0"/>
              <a:t>Administration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231837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5) Time estimate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back words from the date indicating mile stones of completion of your plan</a:t>
            </a:r>
          </a:p>
          <a:p>
            <a:r>
              <a:rPr lang="en-US" dirty="0"/>
              <a:t>1430 hrs Teach class</a:t>
            </a:r>
          </a:p>
          <a:p>
            <a:r>
              <a:rPr lang="en-US" dirty="0"/>
              <a:t>1400 hrs  ensure A/V works</a:t>
            </a:r>
          </a:p>
          <a:p>
            <a:r>
              <a:rPr lang="en-US" dirty="0"/>
              <a:t>1300 hrs  leave for UPEI</a:t>
            </a:r>
          </a:p>
          <a:p>
            <a:r>
              <a:rPr lang="en-US" dirty="0"/>
              <a:t>1200 hrs  Lunch</a:t>
            </a:r>
          </a:p>
          <a:p>
            <a:r>
              <a:rPr lang="en-US" dirty="0"/>
              <a:t>0900 hrs    University Admin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Disaster Medicine and Crisis Response       Dr Trevor Jain</a:t>
            </a:r>
          </a:p>
        </p:txBody>
      </p:sp>
    </p:spTree>
    <p:extLst>
      <p:ext uri="{BB962C8B-B14F-4D97-AF65-F5344CB8AC3E}">
        <p14:creationId xmlns:p14="http://schemas.microsoft.com/office/powerpoint/2010/main" val="2493562561"/>
      </p:ext>
    </p:extLst>
  </p:cSld>
  <p:clrMapOvr>
    <a:masterClrMapping/>
  </p:clrMapOvr>
</p:sld>
</file>

<file path=ppt/theme/theme1.xml><?xml version="1.0" encoding="utf-8"?>
<a:theme xmlns:a="http://schemas.openxmlformats.org/drawingml/2006/main" name="Para 4020 Disaster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 4020 Disaster Medicine</Template>
  <TotalTime>791</TotalTime>
  <Words>1076</Words>
  <Application>Microsoft Macintosh PowerPoint</Application>
  <PresentationFormat>On-screen Show (4:3)</PresentationFormat>
  <Paragraphs>230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Para 4020 Disaster Medicine</vt:lpstr>
      <vt:lpstr>Document</vt:lpstr>
      <vt:lpstr>Planning Process and Hazard Analysis</vt:lpstr>
      <vt:lpstr>Objectives</vt:lpstr>
      <vt:lpstr>Steps to the M.A.P.  (medical action plan)</vt:lpstr>
      <vt:lpstr> 1) Define the event </vt:lpstr>
      <vt:lpstr>2)Aerial Map/Map Recce</vt:lpstr>
      <vt:lpstr>Case</vt:lpstr>
      <vt:lpstr>3) Conduct hazard and risk analysis</vt:lpstr>
      <vt:lpstr>4) Issue initial direction to organization</vt:lpstr>
      <vt:lpstr> 5) Time estimate </vt:lpstr>
      <vt:lpstr>6) Outline Plan </vt:lpstr>
      <vt:lpstr>7) Medical Recce Plan/site visit </vt:lpstr>
      <vt:lpstr>7) Medical Recce Plan/site visit </vt:lpstr>
      <vt:lpstr> 8) Prepare and issue Med Document </vt:lpstr>
      <vt:lpstr>8) Medial document content</vt:lpstr>
      <vt:lpstr>8) Prepare and issue medical document </vt:lpstr>
      <vt:lpstr>8) Prepare and issue Med Document Map model</vt:lpstr>
      <vt:lpstr>SIMPLE example of med plan</vt:lpstr>
      <vt:lpstr>Remember</vt:lpstr>
      <vt:lpstr> 9) Execute plan </vt:lpstr>
      <vt:lpstr>10) AAR: after action report</vt:lpstr>
      <vt:lpstr>Questions?</vt:lpstr>
      <vt:lpstr>Hazards</vt:lpstr>
      <vt:lpstr>SMUG Hazard Priority System</vt:lpstr>
      <vt:lpstr>SMUG Hazard Priority System</vt:lpstr>
      <vt:lpstr>FEMA model</vt:lpstr>
      <vt:lpstr>Scenario</vt:lpstr>
      <vt:lpstr>PowerPoint Presentation</vt:lpstr>
      <vt:lpstr>Site Visit</vt:lpstr>
      <vt:lpstr>Next class</vt:lpstr>
    </vt:vector>
  </TitlesOfParts>
  <Company>University of Prince Edward Island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Process and Hazard Analysis</dc:title>
  <dc:creator>UPEI User</dc:creator>
  <cp:lastModifiedBy>Trevor Jain</cp:lastModifiedBy>
  <cp:revision>47</cp:revision>
  <dcterms:created xsi:type="dcterms:W3CDTF">2017-09-18T19:06:22Z</dcterms:created>
  <dcterms:modified xsi:type="dcterms:W3CDTF">2020-10-05T00:29:20Z</dcterms:modified>
</cp:coreProperties>
</file>